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7A4E7-2E5C-40BB-9874-47DDA446248F}" type="datetimeFigureOut">
              <a:rPr lang="ar-SA" smtClean="0"/>
              <a:pPr/>
              <a:t>23/02/1442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EB09-B67D-4B45-8214-33AB951E912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r-SA" sz="6000" b="1" dirty="0" smtClean="0"/>
              <a:t>المحاضرة </a:t>
            </a:r>
            <a:r>
              <a:rPr lang="ar-SA" sz="6000" b="1" dirty="0" smtClean="0"/>
              <a:t>السابعة</a:t>
            </a:r>
            <a:r>
              <a:rPr lang="ar-SA" sz="6000" b="1" dirty="0" smtClean="0"/>
              <a:t/>
            </a:r>
            <a:br>
              <a:rPr lang="ar-SA" sz="6000" b="1" dirty="0" smtClean="0"/>
            </a:br>
            <a:r>
              <a:rPr lang="ar-SA" b="1" dirty="0" smtClean="0"/>
              <a:t>العناصر الفنية للإنتاج التلفزيوني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786050" y="142852"/>
            <a:ext cx="4714908" cy="1143008"/>
          </a:xfrm>
        </p:spPr>
        <p:txBody>
          <a:bodyPr>
            <a:normAutofit fontScale="90000"/>
          </a:bodyPr>
          <a:lstStyle/>
          <a:p>
            <a:pPr lvl="0"/>
            <a:r>
              <a:rPr lang="ar-SA" b="1" dirty="0" smtClean="0"/>
              <a:t>العناصر الفنية للإنتاج التلفزيوني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215370" cy="7143800"/>
          </a:xfrm>
        </p:spPr>
        <p:txBody>
          <a:bodyPr>
            <a:normAutofit/>
          </a:bodyPr>
          <a:lstStyle/>
          <a:p>
            <a:pPr algn="r"/>
            <a:r>
              <a:rPr lang="ar-SA" b="1" u="sng" dirty="0" smtClean="0">
                <a:solidFill>
                  <a:schemeClr val="tx1"/>
                </a:solidFill>
              </a:rPr>
              <a:t>تتمثل العناصر الفنية للإنتاج التلفزيوني في </a:t>
            </a:r>
            <a:r>
              <a:rPr lang="ar-SA" b="1" u="sng" dirty="0" smtClean="0">
                <a:solidFill>
                  <a:schemeClr val="tx1"/>
                </a:solidFill>
              </a:rPr>
              <a:t>: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مصادر </a:t>
            </a:r>
            <a:r>
              <a:rPr lang="ar-SA" b="1" dirty="0" smtClean="0">
                <a:solidFill>
                  <a:schemeClr val="tx1"/>
                </a:solidFill>
              </a:rPr>
              <a:t>الصوت والصورة </a:t>
            </a:r>
            <a:r>
              <a:rPr lang="ar-SA" b="1" dirty="0" smtClean="0">
                <a:solidFill>
                  <a:schemeClr val="tx1"/>
                </a:solidFill>
              </a:rPr>
              <a:t>. 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الأستوديو </a:t>
            </a:r>
            <a:r>
              <a:rPr lang="ar-SA" b="1" dirty="0" smtClean="0">
                <a:solidFill>
                  <a:schemeClr val="tx1"/>
                </a:solidFill>
              </a:rPr>
              <a:t>التلفزيوني 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غرفة </a:t>
            </a:r>
            <a:r>
              <a:rPr lang="ar-SA" b="1" dirty="0" smtClean="0">
                <a:solidFill>
                  <a:schemeClr val="tx1"/>
                </a:solidFill>
              </a:rPr>
              <a:t>المراقبة 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الكاميرات </a:t>
            </a:r>
            <a:r>
              <a:rPr lang="ar-SA" b="1" dirty="0" smtClean="0">
                <a:solidFill>
                  <a:schemeClr val="tx1"/>
                </a:solidFill>
              </a:rPr>
              <a:t>التلفزيونية وأنواع اللقطات ، حركة الكاميرا ، المونتاج 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572560" cy="5786478"/>
          </a:xfrm>
        </p:spPr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مصادر الصوت والصورة في التلفزيون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يعتبر الصوت احدي السمات التي تميز مشاهد التلفزيون ، </a:t>
            </a:r>
            <a:r>
              <a:rPr lang="ar-SA" b="1" dirty="0" smtClean="0">
                <a:solidFill>
                  <a:schemeClr val="tx1"/>
                </a:solidFill>
              </a:rPr>
              <a:t>فهو: - وسيلة </a:t>
            </a:r>
            <a:r>
              <a:rPr lang="ar-SA" b="1" dirty="0" smtClean="0">
                <a:solidFill>
                  <a:schemeClr val="tx1"/>
                </a:solidFill>
              </a:rPr>
              <a:t>سمعية بصرية </a:t>
            </a:r>
            <a:r>
              <a:rPr lang="ar-SA" b="1" dirty="0" smtClean="0">
                <a:solidFill>
                  <a:schemeClr val="tx1"/>
                </a:solidFill>
              </a:rPr>
              <a:t>، </a:t>
            </a:r>
            <a:r>
              <a:rPr lang="ar-SA" b="1" dirty="0" smtClean="0">
                <a:solidFill>
                  <a:schemeClr val="tx1"/>
                </a:solidFill>
              </a:rPr>
              <a:t>تعتمد علي الصوت والصورة وبدون الصوت قد يفقد التلفزيون أهم سماته ، فهو الذي يعطي الصورة الحيوية ، ويضفي عليها مزيدا من الواقعية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ويتكون الصوت في التليفزيون من </a:t>
            </a:r>
            <a:r>
              <a:rPr lang="ar-SA" b="1" dirty="0" smtClean="0">
                <a:solidFill>
                  <a:schemeClr val="tx1"/>
                </a:solidFill>
              </a:rPr>
              <a:t>:</a:t>
            </a:r>
          </a:p>
          <a:p>
            <a:pPr marL="514350" indent="-514350"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الكلمة </a:t>
            </a:r>
            <a:r>
              <a:rPr lang="ar-SA" b="1" dirty="0" smtClean="0">
                <a:solidFill>
                  <a:schemeClr val="tx1"/>
                </a:solidFill>
              </a:rPr>
              <a:t>المنطوقة </a:t>
            </a:r>
            <a:r>
              <a:rPr lang="ar-SA" b="1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والمؤثرات </a:t>
            </a:r>
            <a:r>
              <a:rPr lang="ar-SA" b="1" dirty="0" smtClean="0">
                <a:solidFill>
                  <a:schemeClr val="tx1"/>
                </a:solidFill>
              </a:rPr>
              <a:t>الصوتية </a:t>
            </a:r>
            <a:r>
              <a:rPr lang="ar-SA" b="1" dirty="0" smtClean="0">
                <a:solidFill>
                  <a:schemeClr val="tx1"/>
                </a:solidFill>
              </a:rPr>
              <a:t>. </a:t>
            </a:r>
          </a:p>
          <a:p>
            <a:pPr marL="514350" indent="-514350"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والموسيقي .</a:t>
            </a:r>
          </a:p>
          <a:p>
            <a:pPr marL="514350" indent="-514350"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 </a:t>
            </a:r>
            <a:r>
              <a:rPr lang="ar-SA" b="1" dirty="0" smtClean="0">
                <a:solidFill>
                  <a:schemeClr val="tx1"/>
                </a:solidFill>
              </a:rPr>
              <a:t>ويؤدي </a:t>
            </a:r>
            <a:r>
              <a:rPr lang="ar-SA" b="1" dirty="0" smtClean="0">
                <a:solidFill>
                  <a:schemeClr val="tx1"/>
                </a:solidFill>
              </a:rPr>
              <a:t>الصوت فضلا </a:t>
            </a:r>
            <a:r>
              <a:rPr lang="ar-SA" b="1" dirty="0" smtClean="0">
                <a:solidFill>
                  <a:schemeClr val="tx1"/>
                </a:solidFill>
              </a:rPr>
              <a:t>عن الإحساس بالواقع إلي الاستخدام الطبيعي للكلمة 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358246" cy="5715040"/>
          </a:xfrm>
        </p:spPr>
        <p:txBody>
          <a:bodyPr>
            <a:normAutofit fontScale="85000" lnSpcReduction="10000"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مصادر الصوت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الميكروفون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أحادية الاتجاه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ثنائية الاتجاه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متعددة الاتجاهات يستجيب للأصوات الصادرة من جميع الاتجاهات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حوامل الميكروفونات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</a:t>
            </a:r>
            <a:r>
              <a:rPr lang="ar-JO" b="1" dirty="0" smtClean="0">
                <a:solidFill>
                  <a:schemeClr val="tx1"/>
                </a:solidFill>
              </a:rPr>
              <a:t>- </a:t>
            </a:r>
            <a:r>
              <a:rPr lang="ar-JO" b="1" dirty="0" smtClean="0">
                <a:solidFill>
                  <a:schemeClr val="tx1"/>
                </a:solidFill>
              </a:rPr>
              <a:t>الأشرطة :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أ- شريط التسجيل الصوتي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ب- </a:t>
            </a:r>
            <a:r>
              <a:rPr lang="ar-JO" b="1" dirty="0" smtClean="0">
                <a:solidFill>
                  <a:schemeClr val="tx1"/>
                </a:solidFill>
              </a:rPr>
              <a:t>شريط </a:t>
            </a:r>
            <a:r>
              <a:rPr lang="ar-JO" b="1" dirty="0" smtClean="0">
                <a:solidFill>
                  <a:schemeClr val="tx1"/>
                </a:solidFill>
              </a:rPr>
              <a:t>التسجيل المرئي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3- الاسطوانات : مثل الأشرطة الصوتية ، وفي الغالب يتم استخدمها للموسيقي التصويرية ، والمؤثرات الصوتية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4- الفيلم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143932" cy="6429396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ثانيا : الأستوديو التليفزيوني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الاستوديوهات المخصصة لإنتاج التمثيليات والحلقات المسلسلة والسلاسل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- والاستوديوهات الخاصة بإنتاج برامج المنوعات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r>
              <a:rPr lang="ar-SA" b="1" dirty="0" smtClean="0">
                <a:solidFill>
                  <a:schemeClr val="tx1"/>
                </a:solidFill>
              </a:rPr>
              <a:t>الاستوديوهات </a:t>
            </a:r>
            <a:r>
              <a:rPr lang="ar-SA" b="1" dirty="0" smtClean="0">
                <a:solidFill>
                  <a:schemeClr val="tx1"/>
                </a:solidFill>
              </a:rPr>
              <a:t>الصغيرة التي يتم من خلالها بث البرامج الحية وتسجيل برامج الأحاديث والمقالات والندوات </a:t>
            </a:r>
            <a:r>
              <a:rPr lang="ar-SA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ar-SA" b="1" dirty="0" smtClean="0">
                <a:solidFill>
                  <a:srgbClr val="C00000"/>
                </a:solidFill>
              </a:rPr>
              <a:t>تعريف الأستوديو التليفزيوني  </a:t>
            </a:r>
            <a:endParaRPr lang="en-US" b="1" dirty="0" smtClean="0">
              <a:solidFill>
                <a:srgbClr val="C00000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هو المكان المخصص لإنتاج البرامج التليفزيونية المختلفة وبثها إلى جمهور المشاهدين, ويتم تصميمه بمواصفات معينة, بحيث يكون محكم العزل </a:t>
            </a:r>
            <a:r>
              <a:rPr lang="ar-SA" b="1" dirty="0" smtClean="0">
                <a:solidFill>
                  <a:schemeClr val="tx1"/>
                </a:solidFill>
              </a:rPr>
              <a:t>الصوتي</a:t>
            </a:r>
          </a:p>
          <a:p>
            <a:pPr algn="r"/>
            <a:r>
              <a:rPr lang="ar-SA" b="1" dirty="0" smtClean="0">
                <a:solidFill>
                  <a:srgbClr val="C00000"/>
                </a:solidFill>
              </a:rPr>
              <a:t>ينقسم أستوديو التلفزيون إلي قسمين : البلاتوه ، وغرفة المراقبة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Tx/>
              <a:buChar char="-"/>
            </a:pP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643734"/>
          </a:xfrm>
        </p:spPr>
        <p:txBody>
          <a:bodyPr>
            <a:normAutofit/>
          </a:bodyPr>
          <a:lstStyle/>
          <a:p>
            <a:r>
              <a:rPr lang="ar-JO" b="1" dirty="0" smtClean="0">
                <a:solidFill>
                  <a:schemeClr val="tx1"/>
                </a:solidFill>
              </a:rPr>
              <a:t>رابعا: الكاميرات  الأستوديو التلفزيوني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وهي وسيلة الإنتاج والتصوير الأساسية بالنسبة للتلفزيون </a:t>
            </a:r>
            <a:r>
              <a:rPr lang="ar-SA" b="1" dirty="0" smtClean="0">
                <a:solidFill>
                  <a:schemeClr val="tx1"/>
                </a:solidFill>
              </a:rPr>
              <a:t>- -- </a:t>
            </a:r>
            <a:r>
              <a:rPr lang="ar-JO" b="1" dirty="0" smtClean="0">
                <a:solidFill>
                  <a:schemeClr val="tx1"/>
                </a:solidFill>
              </a:rPr>
              <a:t>يجب  </a:t>
            </a:r>
            <a:r>
              <a:rPr lang="ar-JO" b="1" dirty="0" smtClean="0">
                <a:solidFill>
                  <a:schemeClr val="tx1"/>
                </a:solidFill>
              </a:rPr>
              <a:t>ألا يقل عدد الكاميرات في أي أستوديو للإنتاج التلفزيوني عن </a:t>
            </a:r>
            <a:r>
              <a:rPr lang="ar-JO" b="1" u="sng" dirty="0" smtClean="0">
                <a:solidFill>
                  <a:schemeClr val="tx1"/>
                </a:solidFill>
              </a:rPr>
              <a:t>كاميراتنا</a:t>
            </a:r>
            <a:r>
              <a:rPr lang="ar-JO" b="1" dirty="0" smtClean="0">
                <a:solidFill>
                  <a:schemeClr val="tx1"/>
                </a:solidFill>
              </a:rPr>
              <a:t> 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JO" b="1" dirty="0" smtClean="0">
                <a:solidFill>
                  <a:schemeClr val="tx1"/>
                </a:solidFill>
              </a:rPr>
              <a:t>خامسا : أنواع حركات الكاميرا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JO" b="1" dirty="0" smtClean="0">
                <a:solidFill>
                  <a:schemeClr val="tx1"/>
                </a:solidFill>
              </a:rPr>
              <a:t>تنقسم </a:t>
            </a:r>
            <a:r>
              <a:rPr lang="ar-JO" b="1" dirty="0" smtClean="0">
                <a:solidFill>
                  <a:schemeClr val="tx1"/>
                </a:solidFill>
              </a:rPr>
              <a:t>حركات الكاميرا إلي ثلاثة حركات وفقا لأجزاء الكاميرا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حركات رأس الكاميرا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حركات جسم الكاميرا .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- حركات عدسة الكاميرا 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8643998" cy="6429396"/>
          </a:xfrm>
        </p:spPr>
        <p:txBody>
          <a:bodyPr>
            <a:noAutofit/>
          </a:bodyPr>
          <a:lstStyle/>
          <a:p>
            <a:r>
              <a:rPr lang="ar-JO" b="1" dirty="0" smtClean="0">
                <a:solidFill>
                  <a:schemeClr val="tx1"/>
                </a:solidFill>
              </a:rPr>
              <a:t>سادسا : زوايا التصوير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هي الزاوية المقابلة لعدسة الكاميرا وتشمل المساحة التي تدخل في حدود الكادر من الموضوع المصور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JO" b="1" dirty="0" smtClean="0">
                <a:solidFill>
                  <a:schemeClr val="tx1"/>
                </a:solidFill>
              </a:rPr>
              <a:t>وهناك عدة زوايا للتصوير هي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1- زاوية مستوي العين </a:t>
            </a:r>
            <a:r>
              <a:rPr lang="en-US" b="1" dirty="0" smtClean="0">
                <a:solidFill>
                  <a:schemeClr val="tx1"/>
                </a:solidFill>
              </a:rPr>
              <a:t>Eye- level shot </a:t>
            </a: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الزاوية المرتفعة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الزاوية المنخفضة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الزاوية المائلة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JO" b="1" dirty="0" smtClean="0">
                <a:solidFill>
                  <a:schemeClr val="tx1"/>
                </a:solidFill>
              </a:rPr>
              <a:t>زاوية نظرة الطائر 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سابعا : المونتاج :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يعرف المونتاج بأنه: العملية النهائية لاختيار وترتيب اللقطات حسب الغرض الدرامي المراد تكوينه وإيصاله للجمهور ، أي إعادة ترتيب اللقطات التي تم تصويرها ، وإزالة المشاهد والزوائد غير الضرورية، وإضافة المؤثرات الخاصة بواسطة أجهزة ، بحيث تخرج البرامج أو الأفلام التلفزيونية متتابعة تربط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بعضها </a:t>
            </a:r>
            <a:r>
              <a:rPr lang="ar-SA" b="1" dirty="0" smtClean="0">
                <a:solidFill>
                  <a:schemeClr val="tx1"/>
                </a:solidFill>
              </a:rPr>
              <a:t>البعض في تسلسل معين يعبر عن فكرة معينة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6072230"/>
          </a:xfrm>
        </p:spPr>
        <p:txBody>
          <a:bodyPr>
            <a:noAutofit/>
          </a:bodyPr>
          <a:lstStyle/>
          <a:p>
            <a:r>
              <a:rPr lang="ar-SA" b="1" dirty="0" smtClean="0">
                <a:solidFill>
                  <a:schemeClr val="tx1"/>
                </a:solidFill>
              </a:rPr>
              <a:t>أنواع المونتاج :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المونتاج السينمائي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2- </a:t>
            </a:r>
            <a:r>
              <a:rPr lang="ar-SA" b="1" dirty="0" smtClean="0">
                <a:solidFill>
                  <a:schemeClr val="tx1"/>
                </a:solidFill>
              </a:rPr>
              <a:t>المونتاج الالكتروني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3- مونتاج </a:t>
            </a:r>
            <a:r>
              <a:rPr lang="ar-SA" b="1" dirty="0" smtClean="0">
                <a:solidFill>
                  <a:schemeClr val="tx1"/>
                </a:solidFill>
              </a:rPr>
              <a:t>الفيديو 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فوائد المونتاج </a:t>
            </a:r>
            <a:r>
              <a:rPr lang="ar-SA" b="1" dirty="0" err="1" smtClean="0">
                <a:solidFill>
                  <a:schemeClr val="tx1"/>
                </a:solidFill>
              </a:rPr>
              <a:t>و</a:t>
            </a:r>
            <a:r>
              <a:rPr lang="ar-SA" b="1" dirty="0" smtClean="0">
                <a:solidFill>
                  <a:schemeClr val="tx1"/>
                </a:solidFill>
              </a:rPr>
              <a:t> أهميته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1- توفير التنويع للمشاهد خشية الملل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2- تغيير المناظر حيثما تستدعي القصة ذلك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3- التخلص من الأجزاء غير المرغوبة بالحدث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4- تكوين تأثيرات درامية أو مثيرة لا تتيسر بغير ذلك بسبب قصور إمكانيات الممثلين 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433</Words>
  <Application>Microsoft Office PowerPoint</Application>
  <PresentationFormat>عرض على الشاشة (3:4)‏</PresentationFormat>
  <Paragraphs>59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المحاضرة السابعة العناصر الفنية للإنتاج التلفزيوني </vt:lpstr>
      <vt:lpstr>العناصر الفنية للإنتاج التلفزيوني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 مدخل الي الراديو والتلفزيون</dc:title>
  <dc:creator>essam</dc:creator>
  <cp:lastModifiedBy>essam</cp:lastModifiedBy>
  <cp:revision>73</cp:revision>
  <dcterms:created xsi:type="dcterms:W3CDTF">2020-10-10T08:07:05Z</dcterms:created>
  <dcterms:modified xsi:type="dcterms:W3CDTF">2020-10-10T20:25:58Z</dcterms:modified>
</cp:coreProperties>
</file>